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71" r:id="rId11"/>
    <p:sldId id="270" r:id="rId12"/>
    <p:sldId id="272" r:id="rId13"/>
    <p:sldId id="275" r:id="rId14"/>
    <p:sldId id="276" r:id="rId15"/>
    <p:sldId id="274" r:id="rId16"/>
    <p:sldId id="278" r:id="rId17"/>
    <p:sldId id="279" r:id="rId18"/>
    <p:sldId id="280" r:id="rId19"/>
    <p:sldId id="281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@sowalabs.com" initials="m" lastIdx="2" clrIdx="0">
    <p:extLst>
      <p:ext uri="{19B8F6BF-5375-455C-9EA6-DF929625EA0E}">
        <p15:presenceInfo xmlns:p15="http://schemas.microsoft.com/office/powerpoint/2012/main" userId="85655d8c9f312c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7718-27E2-40A0-8DA7-C3CD7DB6C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82458-434A-47AB-BC7F-2C8447A2F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439B-1066-47AF-A876-DE15155B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1CA18-042B-487E-90C2-5C5425B7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E77E8-0180-49A2-902D-FCB2D217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3E84-1B9A-4F08-AD7F-85E2E8FE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C1611-DC01-44AE-9EA9-32E3CAD1D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A66EE-CB5B-455E-8F01-42074A07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B5F22-F374-44D6-A705-647345D9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60687-2982-4498-94B5-D58CE4E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1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E6F3C-D79B-4474-8320-29982F526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420A2-ECD9-4A46-8C77-D52F8BC8A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C9D21-906A-4CBC-B877-65AFDFD8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42BF-6054-4C1C-A1B7-4059F9AA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CF43-F041-4DE0-8BAE-8D8546C5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8FEE-30A3-47E4-A369-2EB5DB36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8E05-E6B4-4EE3-9C1D-041328EB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F130-8B35-4A32-B7A5-69242B27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C49F5-7E68-482E-A125-3431C453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722E0-649E-43B1-B5FD-AB8F4AD8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BDCD-BEE0-4E72-9FAC-E0D31C3A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4DCE3-DA60-4165-B3BE-2CF3C1D3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F2C2A-9643-40D9-8C84-F9255B2A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E8E54-877D-4E6A-9631-0115D93E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233E6-7A11-4B80-B556-02A91D76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AD0C-2241-43EA-933C-93AD49CF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50833-6EAD-4FFD-B209-7FFDE6D36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84A45-E243-4F8A-82E6-53D3F8353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8B6B2-9B5C-438F-AF32-B618C829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9D871-1591-400D-BFC1-9557DCBD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A6D35-A60F-4C06-AEC1-915AB309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FB84-EF88-41D8-894F-CB95E35B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DDE11-217F-4A30-AA83-4B34EA8AC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314BF-0466-4610-A970-2ED43750D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0E444-D3F1-426E-9CE0-4BCDDD664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7DA1F-E0AC-4A61-BE02-BF1FCB93A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92DD6-9772-45BE-B11B-4578A641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76CF9-3AD6-44F7-8887-5C767380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1F7B1-072D-42E1-93C8-34850685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8827-8618-4A12-BC9F-EE546EBB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3D199-1ED9-464B-B9BE-E65CBF1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B8CA3-CF32-4893-A198-F3B9E69F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2495F-D919-4AF7-A32A-DD731BF3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4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37305-37CF-4B3A-84DE-2E5815BB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5A152-981A-4905-AC6B-40007E80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C06C-03A6-4FA2-9A18-5316ED86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4243-8B0C-4D1F-A400-6D0ACE60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4DAE5-624A-4D30-BACD-6C561F26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7272C-88F3-4108-A5D8-73F2AEEFC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61C13-546B-460E-868F-242F745B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70AFB-CF1E-4C54-8EDC-142DCF0A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41E56-6D54-4639-9C3A-1F235BBF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D3A4-0731-451F-A07C-4E229547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A4C41-B6C7-4425-A30E-633FC655B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D32CB-91F6-4546-94E7-B453D054D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061EF-400E-43DD-9972-213E3F7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64416-DD5D-4CCB-A4C5-4251F0B5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59ADA-090B-4194-A815-79C41BDD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273E4-F8BA-4EE8-9F23-6496C080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27B2-F072-4116-8ABA-D2C96179B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A2780-0178-49FE-9D89-F8CE1C2BA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17F4-B683-42B2-AEE8-741173EB663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7F58-CE77-4047-8939-DD76BAC52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6EB3-1BEC-43CB-9B06-8F7651994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E394-1EDA-43BC-8933-59FC37A65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C5402AC-E881-451F-946A-DF266D506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367886"/>
              </p:ext>
            </p:extLst>
          </p:nvPr>
        </p:nvGraphicFramePr>
        <p:xfrm>
          <a:off x="4217052" y="1393997"/>
          <a:ext cx="508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5079240" imgH="5079240" progId="">
                  <p:embed/>
                </p:oleObj>
              </mc:Choice>
              <mc:Fallback>
                <p:oleObj r:id="rId3" imgW="5079240" imgH="5079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7052" y="1393997"/>
                        <a:ext cx="5080000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32k 27C256 EPROM - Vintage Computer Center">
            <a:extLst>
              <a:ext uri="{FF2B5EF4-FFF2-40B4-BE49-F238E27FC236}">
                <a16:creationId xmlns:a16="http://schemas.microsoft.com/office/drawing/2014/main" id="{5FA37C9C-B9FE-456A-81ED-2329D62C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4" y="2088210"/>
            <a:ext cx="785287" cy="7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2E3397-1AEF-4A3B-A76D-923CB520E362}"/>
              </a:ext>
            </a:extLst>
          </p:cNvPr>
          <p:cNvSpPr/>
          <p:nvPr/>
        </p:nvSpPr>
        <p:spPr>
          <a:xfrm>
            <a:off x="3963816" y="2000335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ROM</a:t>
            </a:r>
          </a:p>
          <a:p>
            <a:pPr algn="ctr"/>
            <a:r>
              <a:rPr lang="en-US"/>
              <a:t>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8BEF5-9942-489A-9728-BE6B2ADC8C10}"/>
              </a:ext>
            </a:extLst>
          </p:cNvPr>
          <p:cNvSpPr/>
          <p:nvPr/>
        </p:nvSpPr>
        <p:spPr>
          <a:xfrm>
            <a:off x="5405325" y="3128654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B9A0E-DEC8-4A77-AD65-3A2CF75BA931}"/>
              </a:ext>
            </a:extLst>
          </p:cNvPr>
          <p:cNvSpPr/>
          <p:nvPr/>
        </p:nvSpPr>
        <p:spPr>
          <a:xfrm>
            <a:off x="6846833" y="4256974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CP/M</a:t>
            </a:r>
            <a:br>
              <a:rPr lang="en-US"/>
            </a:br>
            <a:r>
              <a:rPr lang="en-US"/>
              <a:t>(OS)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CC5329C-67ED-4F40-8F6D-D3DABEBF2BB1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>
            <a:off x="5054385" y="2482702"/>
            <a:ext cx="896225" cy="645952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15BCF7C4-11B5-4230-B1D7-ECD300C9F709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495894" y="3611021"/>
            <a:ext cx="896224" cy="6459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BAAD8D-2746-4535-95EF-5990AA0EA5E3}"/>
              </a:ext>
            </a:extLst>
          </p:cNvPr>
          <p:cNvSpPr txBox="1"/>
          <p:nvPr/>
        </p:nvSpPr>
        <p:spPr>
          <a:xfrm>
            <a:off x="5383728" y="229803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Loads &amp; runs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4420AD-9271-4244-BD46-70B0BB5FAD68}"/>
              </a:ext>
            </a:extLst>
          </p:cNvPr>
          <p:cNvSpPr txBox="1"/>
          <p:nvPr/>
        </p:nvSpPr>
        <p:spPr>
          <a:xfrm>
            <a:off x="6825236" y="342635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Loads &amp; runs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33D5A13-01CB-4730-8623-0E2214D7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Partner Boot-Up Procedure </a:t>
            </a:r>
          </a:p>
        </p:txBody>
      </p:sp>
    </p:spTree>
    <p:extLst>
      <p:ext uri="{BB962C8B-B14F-4D97-AF65-F5344CB8AC3E}">
        <p14:creationId xmlns:p14="http://schemas.microsoft.com/office/powerpoint/2010/main" val="6717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2F82984-989B-4055-970E-86C74ECAB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59562"/>
              </p:ext>
            </p:extLst>
          </p:nvPr>
        </p:nvGraphicFramePr>
        <p:xfrm>
          <a:off x="3798207" y="2335152"/>
          <a:ext cx="508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5079240" imgH="5079240" progId="">
                  <p:embed/>
                </p:oleObj>
              </mc:Choice>
              <mc:Fallback>
                <p:oleObj r:id="rId3" imgW="5079240" imgH="5079240" progId="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C5402AC-E881-451F-946A-DF266D506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8207" y="2335152"/>
                        <a:ext cx="5080000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28AB90-CCE0-4E32-B6A4-63234C44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It / Doesn’t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64C7-615C-46E0-A231-4C3D4BEB3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We insert a short “beep” code at the beginning of the Loader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5C26B-2791-4388-B69A-D33A05CB4AFA}"/>
              </a:ext>
            </a:extLst>
          </p:cNvPr>
          <p:cNvSpPr/>
          <p:nvPr/>
        </p:nvSpPr>
        <p:spPr>
          <a:xfrm>
            <a:off x="3542226" y="2946041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ROM</a:t>
            </a:r>
          </a:p>
          <a:p>
            <a:pPr algn="ctr"/>
            <a:r>
              <a:rPr lang="en-US"/>
              <a:t>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48729-21CB-4825-91B5-D14E171385E8}"/>
              </a:ext>
            </a:extLst>
          </p:cNvPr>
          <p:cNvSpPr/>
          <p:nvPr/>
        </p:nvSpPr>
        <p:spPr>
          <a:xfrm>
            <a:off x="4983735" y="4074360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Loader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F0DDF-F165-4734-8A84-425F6D2A191D}"/>
              </a:ext>
            </a:extLst>
          </p:cNvPr>
          <p:cNvSpPr/>
          <p:nvPr/>
        </p:nvSpPr>
        <p:spPr>
          <a:xfrm>
            <a:off x="6425243" y="5202680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CP/M</a:t>
            </a:r>
            <a:br>
              <a:rPr lang="en-US"/>
            </a:br>
            <a:r>
              <a:rPr lang="en-US"/>
              <a:t>(OS)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662C113-C1B6-4B90-B4A4-936CDB1D8431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4632795" y="3428408"/>
            <a:ext cx="896225" cy="645952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1DAF7CCB-6973-4E2D-897C-84EE0E8B0C3A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>
            <a:off x="6074304" y="4556727"/>
            <a:ext cx="896224" cy="6459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EA7A64-9641-4284-A13D-8C02A8D6DA2D}"/>
              </a:ext>
            </a:extLst>
          </p:cNvPr>
          <p:cNvSpPr txBox="1"/>
          <p:nvPr/>
        </p:nvSpPr>
        <p:spPr>
          <a:xfrm>
            <a:off x="4962138" y="32437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Loads &amp; runs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CA713-4156-405B-B823-F272E7DF995E}"/>
              </a:ext>
            </a:extLst>
          </p:cNvPr>
          <p:cNvSpPr txBox="1"/>
          <p:nvPr/>
        </p:nvSpPr>
        <p:spPr>
          <a:xfrm>
            <a:off x="6403646" y="437206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Loads &amp; runs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133D2-579F-4042-9B1C-3DB5A0DD5531}"/>
              </a:ext>
            </a:extLst>
          </p:cNvPr>
          <p:cNvSpPr/>
          <p:nvPr/>
        </p:nvSpPr>
        <p:spPr>
          <a:xfrm>
            <a:off x="4983735" y="4074361"/>
            <a:ext cx="1090569" cy="257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Beep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F4289D1-5F83-4574-B40E-4B968625B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737" y="2792352"/>
            <a:ext cx="4076263" cy="82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 D9 | beep: in a, (0D9h)</a:t>
            </a:r>
            <a:b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E6 04 | and 4 ; ready flag</a:t>
            </a:r>
            <a:b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28 FA | jr z, </a:t>
            </a:r>
            <a:r>
              <a:rPr lang="en-US" altLang="en-US" sz="1000" b="1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beep</a:t>
            </a:r>
            <a:b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D3 D8 | out (0D8h), a ; A = 4</a:t>
            </a:r>
            <a:r>
              <a:rPr lang="en-US" altLang="en-US" sz="1000" b="1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long beep)</a:t>
            </a:r>
            <a:b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76    | halt</a:t>
            </a: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ED351BB-6CE1-4EA5-B18D-DE3A3819F20B}"/>
              </a:ext>
            </a:extLst>
          </p:cNvPr>
          <p:cNvCxnSpPr>
            <a:cxnSpLocks/>
            <a:stCxn id="18" idx="1"/>
            <a:endCxn id="13" idx="3"/>
          </p:cNvCxnSpPr>
          <p:nvPr/>
        </p:nvCxnSpPr>
        <p:spPr>
          <a:xfrm rot="10800000" flipV="1">
            <a:off x="6074305" y="3202712"/>
            <a:ext cx="2041433" cy="1000453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C9BFCC0-B426-4D1B-A9B7-27651C3B96E0}"/>
              </a:ext>
            </a:extLst>
          </p:cNvPr>
          <p:cNvSpPr/>
          <p:nvPr/>
        </p:nvSpPr>
        <p:spPr>
          <a:xfrm>
            <a:off x="8683641" y="4331971"/>
            <a:ext cx="2470663" cy="133764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IT WORKS! </a:t>
            </a:r>
            <a:r>
              <a:rPr lang="en-US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2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AB90-CCE0-4E32-B6A4-63234C44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It / Doesn’t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64C7-615C-46E0-A231-4C3D4BEB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85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US"/>
              <a:t>What does the emulator trace tell us?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76DA7C1-15B4-4DB5-9235-025CF79AAF05}"/>
              </a:ext>
            </a:extLst>
          </p:cNvPr>
          <p:cNvSpPr txBox="1">
            <a:spLocks/>
          </p:cNvSpPr>
          <p:nvPr/>
        </p:nvSpPr>
        <p:spPr>
          <a:xfrm>
            <a:off x="838200" y="2524124"/>
            <a:ext cx="4686300" cy="4333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ROM Code Snippet</a:t>
            </a:r>
            <a:b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2FA	JP	#04D4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4D4	CALL	#0484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 missing. This copies LOADER from diskette @ 0 to E000h.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4D7	LD	A,(#E000)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4DA	CP	#C3 ; Then it checks LOADER signature which should be C3h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4DC	JP	Z,#04EA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4DF	CP	#31 ; ... or 31h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4E1	JP	Z,#04EA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4EA	JP	#F600 ; ... Then it executes the code @ F600, which copies the code from E000h to 100h, and JP 100h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F600	IN	A,(#80)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*** IN 80 (izklop pomnilnika EPROM) = 80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F602	LD	HL,#E000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F605	LD	DE,#0100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F608	LD	BC,#1600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6135AA-D563-401D-BDAB-E2363F70DF3F}"/>
              </a:ext>
            </a:extLst>
          </p:cNvPr>
          <p:cNvSpPr txBox="1">
            <a:spLocks/>
          </p:cNvSpPr>
          <p:nvPr/>
        </p:nvSpPr>
        <p:spPr>
          <a:xfrm>
            <a:off x="6158464" y="2524125"/>
            <a:ext cx="4686300" cy="2790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Loader Code Snippet</a:t>
            </a:r>
            <a:b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4AD	LD	E,(HL)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4AE	INC	HL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4AF	LD	D,(HL)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4B0	INC	HL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4B1	LD	B,(HL)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4B2	RET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4B6	CALL	#0B27 </a:t>
            </a:r>
            <a:r>
              <a:rPr lang="en-US" sz="9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This checkpoint is reached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*** BIOS 13 (READ), A = 0, BC = 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*** Offset: 2400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4B9	OR	A </a:t>
            </a:r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This checkpoint is NOT reached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4BA	RET	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69B	LD	HL,(#09DC)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69E	JP	#06A7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&gt;&gt;&gt; 6A7	LD	(#098A),HL</a:t>
            </a:r>
            <a:b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C3F722E9-F637-46FC-AF59-A8E055926B1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85824" y="4008812"/>
            <a:ext cx="1" cy="405937"/>
          </a:xfrm>
          <a:prstGeom prst="curvedConnector3">
            <a:avLst>
              <a:gd name="adj1" fmla="val 22860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6983-38FD-47A5-AC6D-44860CDC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B01F-0648-4F5C-B124-EADF0DA8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ROM </a:t>
            </a:r>
            <a:r>
              <a:rPr lang="en-US">
                <a:solidFill>
                  <a:srgbClr val="00B050"/>
                </a:solidFill>
              </a:rPr>
              <a:t>can</a:t>
            </a:r>
            <a:r>
              <a:rPr lang="en-US"/>
              <a:t> read a floppy disk</a:t>
            </a:r>
          </a:p>
          <a:p>
            <a:r>
              <a:rPr lang="en-US"/>
              <a:t>Loader </a:t>
            </a:r>
            <a:r>
              <a:rPr lang="en-US">
                <a:solidFill>
                  <a:srgbClr val="FF0000"/>
                </a:solidFill>
              </a:rPr>
              <a:t>cannot</a:t>
            </a:r>
            <a:r>
              <a:rPr lang="en-US"/>
              <a:t> read a floppy disk </a:t>
            </a:r>
          </a:p>
          <a:p>
            <a:r>
              <a:rPr lang="en-US"/>
              <a:t>We need to look into the ROM code to see how it differs from the Loader code</a:t>
            </a:r>
          </a:p>
          <a:p>
            <a:r>
              <a:rPr lang="en-US"/>
              <a:t>We need to dump the ROM</a:t>
            </a:r>
          </a:p>
          <a:p>
            <a:pPr lvl="1"/>
            <a:r>
              <a:rPr lang="en-US"/>
              <a:t>Take it out, read it with an EPROM reader (we didn’t have it, we didn’t want to mess with the hardware at this point)</a:t>
            </a:r>
          </a:p>
          <a:p>
            <a:pPr lvl="1"/>
            <a:r>
              <a:rPr lang="en-US"/>
              <a:t>Through communication ports (we didn’t know how to make them work)</a:t>
            </a:r>
          </a:p>
          <a:p>
            <a:pPr lvl="1"/>
            <a:r>
              <a:rPr lang="en-US"/>
              <a:t>Dump onto the screen, OCR, disassemble </a:t>
            </a:r>
            <a:r>
              <a:rPr lang="en-US">
                <a:sym typeface="Wingdings" panose="05000000000000000000" pitchFamily="2" charset="2"/>
              </a:rPr>
              <a:t> THIS IS WHAT WE DID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1694E7E-2882-49C1-98BD-44A46708C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42389"/>
              </p:ext>
            </p:extLst>
          </p:nvPr>
        </p:nvGraphicFramePr>
        <p:xfrm>
          <a:off x="3798207" y="2335152"/>
          <a:ext cx="508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5079240" imgH="5079240" progId="">
                  <p:embed/>
                </p:oleObj>
              </mc:Choice>
              <mc:Fallback>
                <p:oleObj r:id="rId3" imgW="5079240" imgH="5079240" progId="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2F82984-989B-4055-970E-86C74ECAB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8207" y="2335152"/>
                        <a:ext cx="5080000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59B69C-DDE4-4449-9000-9BED7C12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the ROM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E8B51-7520-4FE5-AE31-7C19376C7E8B}"/>
              </a:ext>
            </a:extLst>
          </p:cNvPr>
          <p:cNvSpPr/>
          <p:nvPr/>
        </p:nvSpPr>
        <p:spPr>
          <a:xfrm>
            <a:off x="3542226" y="2946041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ROM</a:t>
            </a:r>
          </a:p>
          <a:p>
            <a:pPr algn="ctr"/>
            <a:r>
              <a:rPr lang="en-US"/>
              <a:t>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F3DEE-2721-4BB3-AB27-8C2EEF92B0DA}"/>
              </a:ext>
            </a:extLst>
          </p:cNvPr>
          <p:cNvSpPr/>
          <p:nvPr/>
        </p:nvSpPr>
        <p:spPr>
          <a:xfrm>
            <a:off x="4983735" y="4074360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Loader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6EB76-2D1F-49CB-B863-B870770C75B2}"/>
              </a:ext>
            </a:extLst>
          </p:cNvPr>
          <p:cNvSpPr/>
          <p:nvPr/>
        </p:nvSpPr>
        <p:spPr>
          <a:xfrm>
            <a:off x="6425243" y="5202680"/>
            <a:ext cx="1090569" cy="96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CP/M</a:t>
            </a:r>
            <a:br>
              <a:rPr lang="en-US"/>
            </a:br>
            <a:r>
              <a:rPr lang="en-US"/>
              <a:t>(OS)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D6F3DC4D-04C2-481F-9932-43968A91551A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4632795" y="3428408"/>
            <a:ext cx="896225" cy="645952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4644393D-6D9B-40B4-8A0F-2C02BF8081B0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>
            <a:off x="6074304" y="4556727"/>
            <a:ext cx="896224" cy="6459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10C216-CAFD-44C3-B6C6-7753E6D9B02D}"/>
              </a:ext>
            </a:extLst>
          </p:cNvPr>
          <p:cNvSpPr txBox="1"/>
          <p:nvPr/>
        </p:nvSpPr>
        <p:spPr>
          <a:xfrm>
            <a:off x="4962138" y="32437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Loads &amp; runs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7692F-3FC7-499B-9795-5C1EA37A523C}"/>
              </a:ext>
            </a:extLst>
          </p:cNvPr>
          <p:cNvSpPr txBox="1"/>
          <p:nvPr/>
        </p:nvSpPr>
        <p:spPr>
          <a:xfrm>
            <a:off x="6403646" y="437206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Loads &amp; runs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4A19C-9C88-4AC9-9B4E-21AE937C905A}"/>
              </a:ext>
            </a:extLst>
          </p:cNvPr>
          <p:cNvSpPr/>
          <p:nvPr/>
        </p:nvSpPr>
        <p:spPr>
          <a:xfrm>
            <a:off x="4983735" y="4074361"/>
            <a:ext cx="1090569" cy="257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/>
              <a:t>ROM Dumper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E902F41-42F7-4C00-AB86-93AB0F7A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4734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We insert the “ROM dump” code at the beginning of the Loader </a:t>
            </a:r>
          </a:p>
        </p:txBody>
      </p:sp>
    </p:spTree>
    <p:extLst>
      <p:ext uri="{BB962C8B-B14F-4D97-AF65-F5344CB8AC3E}">
        <p14:creationId xmlns:p14="http://schemas.microsoft.com/office/powerpoint/2010/main" val="38638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59CB-4915-4C2E-B304-F21F8F62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the ROM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D889C-F4A7-4AA9-A775-2B6BCB4B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5" y="1690688"/>
            <a:ext cx="10894351" cy="659982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593971CB-CA4A-4F54-8DE2-1FFA4D2053D4}"/>
              </a:ext>
            </a:extLst>
          </p:cNvPr>
          <p:cNvSpPr/>
          <p:nvPr/>
        </p:nvSpPr>
        <p:spPr>
          <a:xfrm>
            <a:off x="1715589" y="1759131"/>
            <a:ext cx="2838993" cy="15065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“C3”</a:t>
            </a:r>
            <a:br>
              <a:rPr lang="en-US" sz="2400"/>
            </a:br>
            <a:r>
              <a:rPr lang="en-US" sz="2400"/>
              <a:t>First byte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0EFCA5EB-36D3-4E10-9C43-7D9CFFAE26F7}"/>
              </a:ext>
            </a:extLst>
          </p:cNvPr>
          <p:cNvSpPr/>
          <p:nvPr/>
        </p:nvSpPr>
        <p:spPr>
          <a:xfrm>
            <a:off x="2072641" y="1759131"/>
            <a:ext cx="2838993" cy="15065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“3C”</a:t>
            </a:r>
            <a:br>
              <a:rPr lang="en-US" sz="2400"/>
            </a:br>
            <a:r>
              <a:rPr lang="en-US" sz="2400"/>
              <a:t>First byte’s complement</a:t>
            </a:r>
          </a:p>
        </p:txBody>
      </p:sp>
    </p:spTree>
    <p:extLst>
      <p:ext uri="{BB962C8B-B14F-4D97-AF65-F5344CB8AC3E}">
        <p14:creationId xmlns:p14="http://schemas.microsoft.com/office/powerpoint/2010/main" val="9706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D8519-2D78-4143-98BF-96860565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the ROM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C8AF8B-5036-4CEE-97FD-986D10474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3" y="1724395"/>
            <a:ext cx="5727404" cy="346967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6F52DD-C28C-4E05-83F9-F9F0CFAE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73" y="1724396"/>
            <a:ext cx="5727404" cy="346967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901134C-A0B6-4F65-A3FC-03F37D7FA558}"/>
              </a:ext>
            </a:extLst>
          </p:cNvPr>
          <p:cNvSpPr txBox="1"/>
          <p:nvPr/>
        </p:nvSpPr>
        <p:spPr>
          <a:xfrm>
            <a:off x="1598872" y="5424009"/>
            <a:ext cx="3022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2. Take photo</a:t>
            </a:r>
            <a:br>
              <a:rPr lang="en-US" sz="3200"/>
            </a:br>
            <a:r>
              <a:rPr lang="en-US" sz="3200"/>
              <a:t>(Thx, Matja</a:t>
            </a:r>
            <a:r>
              <a:rPr lang="sl-SI" sz="3200"/>
              <a:t>ž </a:t>
            </a:r>
            <a:r>
              <a:rPr lang="en-US" sz="3200">
                <a:sym typeface="Wingdings" panose="05000000000000000000" pitchFamily="2" charset="2"/>
              </a:rPr>
              <a:t>)</a:t>
            </a:r>
            <a:endParaRPr lang="en-US" sz="3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54075A-9DF5-49C3-B857-F3B3462B5808}"/>
              </a:ext>
            </a:extLst>
          </p:cNvPr>
          <p:cNvSpPr txBox="1"/>
          <p:nvPr/>
        </p:nvSpPr>
        <p:spPr>
          <a:xfrm>
            <a:off x="7570825" y="5424009"/>
            <a:ext cx="3022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3. Apply filter</a:t>
            </a:r>
          </a:p>
        </p:txBody>
      </p:sp>
    </p:spTree>
    <p:extLst>
      <p:ext uri="{BB962C8B-B14F-4D97-AF65-F5344CB8AC3E}">
        <p14:creationId xmlns:p14="http://schemas.microsoft.com/office/powerpoint/2010/main" val="26201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D8519-2D78-4143-98BF-96860565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the ROM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01134C-A0B6-4F65-A3FC-03F37D7FA558}"/>
              </a:ext>
            </a:extLst>
          </p:cNvPr>
          <p:cNvSpPr txBox="1"/>
          <p:nvPr/>
        </p:nvSpPr>
        <p:spPr>
          <a:xfrm>
            <a:off x="918207" y="5424009"/>
            <a:ext cx="4383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4. </a:t>
            </a:r>
            <a:r>
              <a:rPr lang="en-US" sz="3200">
                <a:sym typeface="Wingdings" panose="05000000000000000000" pitchFamily="2" charset="2"/>
              </a:rPr>
              <a:t>OCR (Adobe Acrobat)</a:t>
            </a:r>
            <a:endParaRPr lang="en-US" sz="3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54075A-9DF5-49C3-B857-F3B3462B5808}"/>
              </a:ext>
            </a:extLst>
          </p:cNvPr>
          <p:cNvSpPr txBox="1"/>
          <p:nvPr/>
        </p:nvSpPr>
        <p:spPr>
          <a:xfrm>
            <a:off x="7216322" y="5424009"/>
            <a:ext cx="37313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5. Apply corrections</a:t>
            </a:r>
            <a:br>
              <a:rPr lang="en-US" sz="3200"/>
            </a:br>
            <a:r>
              <a:rPr lang="en-US" sz="3200"/>
              <a:t>(e.g., 'J</a:t>
            </a:r>
            <a:r>
              <a:rPr lang="en-US" sz="3200">
                <a:sym typeface="Wingdings" panose="05000000000000000000" pitchFamily="2" charset="2"/>
              </a:rPr>
              <a:t>4, </a:t>
            </a:r>
            <a:r>
              <a:rPr lang="en-US" sz="3200"/>
              <a:t>'</a:t>
            </a:r>
            <a:r>
              <a:rPr lang="en-US" sz="3200">
                <a:sym typeface="Wingdings" panose="05000000000000000000" pitchFamily="2" charset="2"/>
              </a:rPr>
              <a:t>t4)</a:t>
            </a:r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56D39-1BDD-41ED-865F-25EB1C28A26E}"/>
              </a:ext>
            </a:extLst>
          </p:cNvPr>
          <p:cNvSpPr txBox="1"/>
          <p:nvPr/>
        </p:nvSpPr>
        <p:spPr>
          <a:xfrm>
            <a:off x="-1" y="1942109"/>
            <a:ext cx="634092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C3 3C 6A 95 01 FE 31 CE CO 3F FF 00 CD 32 BC 43 00 FF 3E C1 2R 05 CD 32 R9 56 00 FF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CD 32 9F 60 00 FF E6 19 OF 20 FE 01 52 AD CA 35 B2 40 02 FD FE 01 lf6 89 CA 35 82 lffl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02 FD 3E C1 3F CO CD 32 A9 56 00 FF 18 E7 DF 20 00 FF 00 FF 00 FF 00 FF 00 FF 00 FF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C3 3C 1D E2 00 FF CD 32 BC 43 00 FF 7C 83 CD 32 79 86 00 FF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7D 82 CO 32 79 86 00 FF 3E C1 20 DF C3 3C A9 56 00 FF C5 3A </a:t>
            </a:r>
            <a:r>
              <a:rPr lang="en-US" sz="900" b="1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't7</a:t>
            </a: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 B8 CB </a:t>
            </a:r>
            <a:r>
              <a:rPr lang="en-US" sz="900" b="1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3't</a:t>
            </a:r>
            <a:r>
              <a:rPr lang="en-US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2F DO CB </a:t>
            </a:r>
            <a:r>
              <a:rPr lang="en-US" sz="900" b="1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3'J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2F 00 CB 3'f 2F 00 CB 3'f 2F DO E6 19 OF FO CO 32 90 6F 00 FF 78 87 E6 19 OF FO CD 32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90 6F 00 FF C1 3E C9 36 FE 01 OA F5 FA 05 99 66 00 FF C6 39 37 C8 18 E7 02 FD C6 39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30 CF CD 32 A9 56 00 FF C9 36 DB 2't 09 26 CB 3'f 'f7 88 28 07 FA 05 DB 2't 08 27 CB 31f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BF 'tO CD 32 AF 50 00 FF D3 2C 20 OF C9 36 F5 OA DB 2't 20 DF E6 19 O'f FB 28 07 FA 05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F1 OE C9 36 3E C1 20 DF 18 E7 ED 12 CD 32 AF 50 00 FF 3A CS EB 1't FF 00 06 29 OC F3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32 CO EB 1'f FF 00 03 2C 36 C9 ES 1A 21 OE DB 24 00 FF CD 32 FD 02 01 FE 21 DE FO OF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CD 32 FD 02 01 FE E1 1E AF 50 C3 3C A9 56 00 FF 03 FC 00 FF 05 FA 01 FE OB PJ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OB F'f OB F'f 08 F'f OB F'f OB F4 OB F'f OB F'f OB F4 OB F4 OB F4 OB Pt OB Pt OB F't OB Pl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OB F4 00 FF 21 OE 00 FF 00 F2 00 FF 21 DE 88 77 02 FD CD 32 FA 05 01 FE 21 DE 00 FF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20 OF 01 FE 80 7F FF 00 16 E9 02 FD 3E C1 00 FF 05 2A F5 OA CD 32 11 EE 01 FE F1 OE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 2E C6 39 55 AA 15 EA 20 OF F4 OB C9 36 CD 32 22 DD 01 FE D3 2C 90 6F CD 32 22 OD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F3E1C-6AAF-4501-AB16-250D489CF645}"/>
              </a:ext>
            </a:extLst>
          </p:cNvPr>
          <p:cNvSpPr txBox="1"/>
          <p:nvPr/>
        </p:nvSpPr>
        <p:spPr>
          <a:xfrm>
            <a:off x="6340925" y="1942109"/>
            <a:ext cx="609460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C3 3C 6A 95 01 FE 31 CE C0 3F FF 00 CD 32 BC 43 00 FF 3E C1 2A D5 CD 32 A9 56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CD 32 9F 60 00 FF E6 19 DF 20 FE 01 52 AD CA 35 B2 4D 02 FD FE 01 46 B9 CA 35 B2 4D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02 FD 3E C1 3F C0 CD 32 A9 56 00 FF 18 E7 DF 20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C3 3C 1D E2 00 FF CD 32 BC 43 00 FF 7C 83 CD 32 79 86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7D 82 CD 32 79 86 00 FF 3E C1 20 DF C3 3C A9 56 00 FF C5 3A </a:t>
            </a:r>
            <a:r>
              <a:rPr lang="en-US" sz="900" b="1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47</a:t>
            </a: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 B8 CB </a:t>
            </a:r>
            <a:r>
              <a:rPr lang="en-US" sz="900" b="1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 2F D0 CB </a:t>
            </a:r>
            <a:r>
              <a:rPr lang="en-US" sz="900" b="1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2F D0 CB 34 2F D0 CB 34 2F D0 E6 19 0F F0 CD 32 90 6F 00 FF 78 87 E6 19 0F F0 CD 32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90 6F 00 FF C1 3E C9 36 FE 01 0A F5 FA 05 99 66 00 FF C6 39 37 C8 18 E7 02 FD C6 39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30 CF CD 32 A9 56 00 FF C9 36 DB 24 D9 26 CB 34 47 B8 28 D7 FA 05 DB 24 D8 27 CB 34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BF 40 CD 32 AF 50 00 FF D3 2C 20 DF C9 36 F5 0A DB 24 20 DF E6 19 04 FB 28 D7 FA 05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F1 0E C9 36 3E C1 20 DF 18 E7 ED 12 CD 32 AF 50 00 FF 3A C5 EB 14 FF 00 D6 29 0C F3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32 CD EB 14 FF 00 D3 2C 36 C9 E5 1A 21 DE DB 24 00 FF CD 32 FD 02 01 FE 21 DE F0 0F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CD 32 FD 02 01 FE E1 1E AF 50 C3 3C A9 56 00 FF 03 FC 00 FF 05 FA 01 FE 0B F4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0B F4 0B F4 0B F4 0B F4 0B F4 0B F4 0B F4 0B F4 0B F4 0B F4 0B F4 0B F4 0B F4 0B F4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0B F4 00 FF 21 DE 00 FF 0D F2 00 FF 21 DE 88 77 02 FD CD 32 FA 05 01 FE 21 DE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20 DF 01 FE 80 7F FF 00 16 E9 02 FD 3E C1 00 FF D5 2A F5 0A CD 32 11 EE 01 FE F1 0E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D1 2E C6 39 55 AA 15 EA 20 DF F4 0B C9 36 CD 32 22 DD 01 FE D3 2C 90 6F CD 32 22 DD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184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D8519-2D78-4143-98BF-96860565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the 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56D39-1BDD-41ED-865F-25EB1C28A26E}"/>
              </a:ext>
            </a:extLst>
          </p:cNvPr>
          <p:cNvSpPr txBox="1"/>
          <p:nvPr/>
        </p:nvSpPr>
        <p:spPr>
          <a:xfrm>
            <a:off x="583474" y="1942109"/>
            <a:ext cx="585172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C3 3C 6A 95 01 FE 31 CE C0 3F FF 00 CD 32 BC 43 00 FF 3E C1 2A D5 CD 32 A9 56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CD 32 9F 60 00 FF E6 19 DF 20 FE 01 52 AD CA 35 B2 4D 02 FD FE 01 46 B9 CA 35 B2 4D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02 FD 3E C1 3F C0 CD 32 A9 56 00 FF 18 E7 DF 20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00 FF 00 FF 00 FF 00 FF 00 FF 00 FF 00 FF 00 FF 00 FF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00 FF 00 FF 00 FF C3 3C 1D E2 00 FF CD 32 BC 43 00 FF 7C 83 CD 32 79 86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7D 82 CD 32 79 86 00 FF 3E C1 20 DF C3 3C A9 56 00 FF C5 3A 47 B8 CB 34 2F D0 CB 34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2F D0 CB 34 2F D0 CB 34 2F D0 E6 19 0F F0 CD 32 90 6F 00 FF 78 87 E6 19 0F F0 CD 32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90 6F 00 FF C1 3E C9 36 FE 01 0A F5 FA 05 99 66 00 FF C6 39 37 C8 18 E7 02 FD C6 39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30 CF CD 32 A9 56 00 FF C9 36 DB 24 D9 26 CB 34 47 B8 28 D7 FA 05 DB 24 D8 27 CB 34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BF 40 CD 32 AF 50 00 FF D3 2C 20 DF C9 36 F5 0A DB 24 20 DF E6 19 04 FB 28 D7 FA 05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F1 0E C9 36 3E C1 20 DF 18 E7 ED 12 CD 32 AF 50 00 FF 3A C5 EB 14 FF 00 D6 29 0C F3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32 CD EB 14 FF 00 D3 2C 36 C9 E5 1A 21 DE DB 24 00 FF CD 32 FD 02 01 FE 21 DE F0 0F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 FF CD 32 FD 02 01 FE E1 1E AF 50 C3 3C A9 56 00 FF 03 FC 00 FF 05 FA 01 FE 0B F4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0B F4 0B F4 0B F4 0B F4 0B F4 0B F4 0B F4 0B F4 0B F4 0B F4 0B F4 0B F4 0B F4 0B F4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0B F4 00 FF 21 DE 00 FF 0D F2 00 FF 21 DE 88 77 02 FD CD 32 FA 05 01 FE 21 DE 00 FF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20 DF 01 FE 80 7F FF 00 16 E9 02 FD 3E C1 00 FF D5 2A F5 0A CD 32 11 EE 01 FE F1 0E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D1 2E C6 39 55 AA 15 EA 20 DF F4 0B C9 36 CD 32 22 DD 01 FE D3 2C 90 6F CD 32 22 DD 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F3E1C-6AAF-4501-AB16-250D489CF645}"/>
              </a:ext>
            </a:extLst>
          </p:cNvPr>
          <p:cNvSpPr txBox="1"/>
          <p:nvPr/>
        </p:nvSpPr>
        <p:spPr>
          <a:xfrm>
            <a:off x="7832839" y="58847"/>
            <a:ext cx="435916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Nerabljene procedure za izpis sxestnajstisxkih sxtevil.</a:t>
            </a:r>
          </a:p>
          <a:p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0082   0069 CD BC 00            CALL PrelomVrstice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0083   006C 7C                  LD A,H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0084   006D CD 79 00            CALL IzpisiHex8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0085   0070 7D                  LD A,L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0086   0071 CD 79 00            CALL IzpisiHex8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0087   0074 3E 20               LD A,20H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0088   0076 C3 A9 00            JP GDPUkaz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0089   0079 C5          IzpisiHex8:  PUSH BC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0090   007A 47                  LD B,A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0091   007B CB 2F               SRA A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0092   007D CB 2F               SRA A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0093   007F CB 2F               SRA A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0094   0081 CB 2F               SRA A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0095   0083 E6 0F               AND 0FH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0096   0085 CD 90 00            CALL IzpisiHex4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0097   0088 78                  LD A,B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0098   0089 E6 0F               AND 0FH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0099   008B CD 90 00            CALL IzpisiHex4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0100   008E C1                  POP BC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0101   008F C9                  RET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0102   0090 FE 0A       IzpisiHex4:  CP 0AH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0103   0092 FA 99 00            JP M,L0010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0104   0095 C6 37               ADD A,37H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0105   0097 18 02               JR L0011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0106   0099 C6 30       L0010:  ADD A,30H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0107   009B CD A9 00    L0011:  CALL GDPUkaz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0108   009E C9                  RET</a:t>
            </a:r>
          </a:p>
          <a:p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Pocxaka, da uporabnik pritisne tipko na tipkovnici,</a:t>
            </a:r>
          </a:p>
          <a:p>
            <a:r>
              <a:rPr lang="en-US" sz="900" b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nato izpisxe njen znak na GDP.</a:t>
            </a:r>
          </a:p>
          <a:p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0109   009F DB D9       BeriInIzpisiZnak:  IN A,(0D9H)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0110   00A1 CB 47               BIT 0,A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0111   00A3 28 FA               JR Z,BeriInIzpisiZnak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0112   00A5 DB D8               IN A,(0D8H)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0113   00A7 CB BF               RES 7,A</a:t>
            </a:r>
          </a:p>
          <a:p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Posxlje ukaz na GDP.</a:t>
            </a:r>
          </a:p>
          <a:p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0114   00A9 CD AF 00    GDPUkaz:  CALL CakajGDP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0115   00AC D3 20               OUT (20H),A</a:t>
            </a: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0116   00AE C9                  RET</a:t>
            </a:r>
          </a:p>
          <a:p>
            <a:endParaRPr lang="en-US" sz="9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3C29ACF-1B63-4A8A-9852-1B6D1EFF8961}"/>
              </a:ext>
            </a:extLst>
          </p:cNvPr>
          <p:cNvSpPr/>
          <p:nvPr/>
        </p:nvSpPr>
        <p:spPr>
          <a:xfrm>
            <a:off x="6791726" y="3121822"/>
            <a:ext cx="684582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C8C89-6866-40D0-B044-82810D5CDD61}"/>
              </a:ext>
            </a:extLst>
          </p:cNvPr>
          <p:cNvSpPr txBox="1"/>
          <p:nvPr/>
        </p:nvSpPr>
        <p:spPr>
          <a:xfrm>
            <a:off x="918207" y="5424009"/>
            <a:ext cx="4383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6. </a:t>
            </a:r>
            <a:r>
              <a:rPr lang="en-US" sz="3200">
                <a:sym typeface="Wingdings" panose="05000000000000000000" pitchFamily="2" charset="2"/>
              </a:rPr>
              <a:t>Disassemble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0493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E314-5386-4C69-9F1F-3999B07B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521"/>
          </a:xfrm>
        </p:spPr>
        <p:txBody>
          <a:bodyPr>
            <a:noAutofit/>
          </a:bodyPr>
          <a:lstStyle/>
          <a:p>
            <a:r>
              <a:rPr lang="en-US" sz="2800"/>
              <a:t>Diff ROM vs Loader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8AA4DE-9A82-4E98-8A30-3BBB906FB57B}"/>
              </a:ext>
            </a:extLst>
          </p:cNvPr>
          <p:cNvSpPr txBox="1">
            <a:spLocks/>
          </p:cNvSpPr>
          <p:nvPr/>
        </p:nvSpPr>
        <p:spPr>
          <a:xfrm>
            <a:off x="6854344" y="1148261"/>
            <a:ext cx="4110446" cy="5101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sz="7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7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3093   108F 32 21 0C            LD (0C21H),A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3094   1092 CD 31 11            CALL __OUT_98_OUT_CX__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3095   1095 3E 0F               LD A,0FH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3096   1097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3097   109A CD C0 10            CALL __SOME_COMP__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3098   109D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3099   10A0 3A 21 0C            LD A,(0C21H)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3100   10A3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3101   10A6 FB                  EI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3102   10A7 76                  HALT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3103   10A8 3E 08               LD A,08H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3104   10AA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3105   10AD CD 0D 10            CALL __IN_F0_IN_F1__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3106   10B0 CD 0D 10            CALL __IN_F0_IN_F1__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3107   10B3 47                  LD B,A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3108   10B4 3A 21 0C            LD A,(0C21H)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3109   10B7 B8                  CP B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3110   10B8 CA BE 10            JP Z,L0197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3111   10BB AF                  XOR 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3112   10BC 3C                  INC 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3113   10BD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3060   1045 C0                  RET NZ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3061   1046 3E 46               LD A,46H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3062   1048 CD CA 10            CALL L0190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sl-SI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3122   10CA CD FF 0F    L0190: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3123   10CD CD C0 10            CALL __SOME_COMP__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3124   10D0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3125   10D3 3A 21 0C            LD A,(0C21H)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3126   10D6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3127   10D9 3A 23 0C            LD A,(0C23H)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3128   10DC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3129   10DF 3A 1E 0C            LD A,(0C1EH)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3130   10E2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3131   10E5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3063   104B CD E6 10            CALL L0191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3132   10E6 3E 01       L0191:  LD A,01H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3133   10E8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3134   10EB 3A 1E 0C            LD A,(0C1EH)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3135   10EE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3136   10F1 3E 0A               LD A,0AH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3137   10F3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3138   10F6 3E FF               LD A,0FFH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3139   10F8 CD FF 0F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3140   10FB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3064   104E FB                  EI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3065   104F 76                  HALT 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3066   1050 CD 0D 10            CALL __IN_F0_IN_F1__</a:t>
            </a:r>
            <a:b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sz="7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3177   1131 CD 1F 11    __OUT_98_OUT_CX__:  CALL __IN_98__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3178   1134 C2 3A 11            JP NZ,L0204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3179   1137 CD 24 11            CALL __DELAY__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3180   113A AF          L0204:  XOR 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3181   113B D3 98               OUT (98H),A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3182   113D 3E 47               LD A,47H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3183   113F D3 C8               OUT (0C8H),A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3184   1141 D3 C9               OUT (0C9H),A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3185   1143 3E 82               LD A,82H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3186   1145 D3 C8               OUT (0C8H),A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3187   1147 D3 C9               OUT (0C9H),A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3188   1149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7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6C3BA-6069-4863-ABB0-E89FDD9450EF}"/>
              </a:ext>
            </a:extLst>
          </p:cNvPr>
          <p:cNvSpPr txBox="1"/>
          <p:nvPr/>
        </p:nvSpPr>
        <p:spPr>
          <a:xfrm rot="16200000">
            <a:off x="6253538" y="3514302"/>
            <a:ext cx="83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/>
              <a:t>Loader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8BFC9-A68A-4A2A-BBA5-BE0FE6E09F43}"/>
              </a:ext>
            </a:extLst>
          </p:cNvPr>
          <p:cNvSpPr txBox="1"/>
          <p:nvPr/>
        </p:nvSpPr>
        <p:spPr>
          <a:xfrm rot="16200000">
            <a:off x="1083421" y="3514301"/>
            <a:ext cx="6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EA31A-2A82-413D-BF9C-FD10E77C0C50}"/>
              </a:ext>
            </a:extLst>
          </p:cNvPr>
          <p:cNvSpPr txBox="1"/>
          <p:nvPr/>
        </p:nvSpPr>
        <p:spPr>
          <a:xfrm>
            <a:off x="1596543" y="898072"/>
            <a:ext cx="3890809" cy="560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0537   03A5 CD B9 04    __MAIN__:  CALL L0063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0672   04B9 CD A5 04    L0063:  CALL __CHECK_BIT_AT_98__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0673   04BC C2 C4 04            JP NZ,L0080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0674   04BF D3 98               OUT (98H),A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0675   04C1 CD AA 04            CALL __DELAY__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0676   04C4 AF          L0080:  XOR 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0677   04C5 D3 98               OUT (98H),A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0678   04C7 3E 47               LD A,47H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0679   04C9 D3 C8               OUT (0C8H),A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0680   04CB D3 C9               OUT (0C9H),A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0681   04CD 3E 82               LD A,82H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0682   04CF D3 C8               OUT (0C8H),A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0683   04D1 D3 C9               OUT (0C9H),A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0684   04D3 3E A7               LD A,0A7H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0685   04D5 D3 CA               OUT (0CAH),A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0686   04D7 3E FF               LD A,0FFH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0687   04D9 D3 CA               OUT (0CAH),A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0688   04DB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CC00CC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0538   03A8 3E 0F               LD A,0FH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0539   03AA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0540   03AD CD D3 03            CALL __SOME_COMP__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0541   03B0 CD EF 02    L0066: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0542   03B3 3A D1 FF            LD A,(0FFD1H)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0543   03B6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0544   03B9 FB                  EI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0545   03BA 76                  HALT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0546   03BB 3E 08       L0067:  LD A,08H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0547   03BD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0548   03C0 CD FD 02            CALL __IN_F0_IN_F1__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0549   03C3 CD FD 02            CALL __IN_F0_IN_F1__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0550   03C6 47                  LD B,A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0551   03C7 3A D1 FF            LD A,(0FFD1H)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0552   03CA B8                  CP B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0553   03CB CA D1 03            JP Z,L0065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0554   03CE AF                  XOR 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0555   03CF 3C                  INC 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0556   03D0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0557   03D1 AF          L0065:  XOR A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0558   03D2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0481   032C C0                  RET NZ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0492   0344 F6 40               OR 40H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0493   0346 CD E2 03            CALL L0056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0569   03E2 CD EF 02    L0056: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0570   03E5 CD D3 03            CALL __SOME_COMP__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0571   03E8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0572   03EB 3A D1 FF            LD A,(0FFD1H)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0573   03EE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0574   03F1 3A D7 FF            LD A,(0FFD7H)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0575   03F4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0576   03F7 3A D4 FF            LD A,(0FFD4H)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0577   03FA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0578   03FD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0494   0349 CD FE 03            CALL L0057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0579   03FE 3E 01       L0057:  LD A,01H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0580   0400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0581   0403 3A D4 FF            LD A,(0FFD4H)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0582   0406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0583   0409 3E 0A               LD A,0AH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0584   040B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0585   040E 3E FF               LD A,0FFH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0586   0410 CD EF 02            CALL __IN_F0_OUT_F1__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0587   0413 C9                  RET</a:t>
            </a:r>
            <a:endParaRPr lang="en-US" sz="7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0495   034C FB          L0059:  EI</a:t>
            </a:r>
            <a:b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0496   034D 76                  HALT</a:t>
            </a:r>
          </a:p>
          <a:p>
            <a:pPr marL="0" marR="0" inden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0497   034E DA 63 03            JP C,L0058</a:t>
            </a:r>
            <a:b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00" b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700" b="1"/>
          </a:p>
          <a:p>
            <a:pPr>
              <a:lnSpc>
                <a:spcPct val="70000"/>
              </a:lnSpc>
            </a:pPr>
            <a:endParaRPr lang="en-US" sz="700" b="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3E7604-7AC1-42BF-8A15-DF8007568898}"/>
              </a:ext>
            </a:extLst>
          </p:cNvPr>
          <p:cNvGrpSpPr/>
          <p:nvPr/>
        </p:nvGrpSpPr>
        <p:grpSpPr>
          <a:xfrm>
            <a:off x="4833257" y="1351102"/>
            <a:ext cx="2021087" cy="4165143"/>
            <a:chOff x="4833257" y="1351102"/>
            <a:chExt cx="2021087" cy="4165143"/>
          </a:xfrm>
        </p:grpSpPr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480C12BC-A9EF-41F5-A5E5-D4A103758320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57" y="1780268"/>
              <a:ext cx="2021087" cy="373597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FB1DFD-4D29-4C9A-A8AA-64817ADDB406}"/>
                </a:ext>
              </a:extLst>
            </p:cNvPr>
            <p:cNvSpPr txBox="1"/>
            <p:nvPr/>
          </p:nvSpPr>
          <p:spPr>
            <a:xfrm>
              <a:off x="5159157" y="1351102"/>
              <a:ext cx="1369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Same, same,</a:t>
              </a:r>
              <a:br>
                <a:rPr lang="en-US">
                  <a:solidFill>
                    <a:srgbClr val="0070C0"/>
                  </a:solidFill>
                </a:rPr>
              </a:br>
              <a:r>
                <a:rPr lang="en-US">
                  <a:solidFill>
                    <a:srgbClr val="0070C0"/>
                  </a:solidFill>
                </a:rPr>
                <a:t>but different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3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0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0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0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0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10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0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0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10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0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0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10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10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0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0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0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0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0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0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0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0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0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10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0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0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0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0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0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0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0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0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0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0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0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0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0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0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0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0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0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0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0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0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0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0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0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0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0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0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0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0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0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0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0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0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0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0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10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10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0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0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10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10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0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0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10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10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0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0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10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10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0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0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10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10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0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0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10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10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0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0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500" fill="hold"/>
                                        <p:tgtEl>
                                          <p:spTgt spid="10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5" dur="500" fill="hold"/>
                                        <p:tgtEl>
                                          <p:spTgt spid="10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0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0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5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0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500" fill="hold"/>
                                        <p:tgtEl>
                                          <p:spTgt spid="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14" dur="500" fill="hold"/>
                                        <p:tgtEl>
                                          <p:spTgt spid="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8" dur="500" fill="hold"/>
                                        <p:tgtEl>
                                          <p:spTgt spid="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29" dur="500" fill="hold"/>
                                        <p:tgtEl>
                                          <p:spTgt spid="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500" fill="hold"/>
                                        <p:tgtEl>
                                          <p:spTgt spid="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34" dur="500" fill="hold"/>
                                        <p:tgtEl>
                                          <p:spTgt spid="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3" dur="500" fill="hold"/>
                                        <p:tgtEl>
                                          <p:spTgt spid="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44" dur="500" fill="hold"/>
                                        <p:tgtEl>
                                          <p:spTgt spid="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8" dur="500" fill="hold"/>
                                        <p:tgtEl>
                                          <p:spTgt spid="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49" dur="500" fill="hold"/>
                                        <p:tgtEl>
                                          <p:spTgt spid="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3" dur="500" fill="hold"/>
                                        <p:tgtEl>
                                          <p:spTgt spid="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54" dur="500" fill="hold"/>
                                        <p:tgtEl>
                                          <p:spTgt spid="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8" dur="500" fill="hold"/>
                                        <p:tgtEl>
                                          <p:spTgt spid="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59" dur="500" fill="hold"/>
                                        <p:tgtEl>
                                          <p:spTgt spid="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60" dur="500" fill="hold"/>
                                        <p:tgtEl>
                                          <p:spTgt spid="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3" dur="500" fill="hold"/>
                                        <p:tgtEl>
                                          <p:spTgt spid="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69" dur="500" fill="hold"/>
                                        <p:tgtEl>
                                          <p:spTgt spid="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9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4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5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9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0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1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4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5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6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AFFE-DA41-4C44-811C-E7824628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 ROM vs 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8EDA0-7D0D-4C22-ABB0-F554F24B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5 notable differences are identifed, it turns out we only need to take 2 into account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ROM has a different “__SOME_COMP__” function</a:t>
            </a:r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ROM registers the FDC/CTC interrupt handlers differently </a:t>
            </a:r>
            <a:br>
              <a:rPr lang="en-US"/>
            </a:b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9B9ECA-1D9A-4E9C-8653-937B33C14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195"/>
              </p:ext>
            </p:extLst>
          </p:nvPr>
        </p:nvGraphicFramePr>
        <p:xfrm>
          <a:off x="2032000" y="3075464"/>
          <a:ext cx="8128000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293033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91390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__SOME_COMP__ @ ROM </a:t>
                      </a:r>
                      <a:b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A,(0FFD7H) ; get it from C23h (set if track number is odd)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RLCA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RLCA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04H</a:t>
                      </a:r>
                    </a:p>
                    <a:p>
                      <a:r>
                        <a:rPr lang="en-US" sz="1050" b="1" strike="sngStrike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 BC</a:t>
                      </a:r>
                      <a:r>
                        <a:rPr lang="en-US" sz="1050" b="1" strike="noStrike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this code doesn’t really do anything</a:t>
                      </a:r>
                    </a:p>
                    <a:p>
                      <a:r>
                        <a:rPr lang="en-US" sz="1050" b="1" strike="sngStrike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B,A</a:t>
                      </a:r>
                    </a:p>
                    <a:p>
                      <a:r>
                        <a:rPr lang="en-US" sz="1050" b="1" strike="sngStrike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A,(0FFD0H)</a:t>
                      </a:r>
                      <a:r>
                        <a:rPr lang="en-US" sz="1050" b="1" strike="noStrike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always 0</a:t>
                      </a:r>
                    </a:p>
                    <a:p>
                      <a:r>
                        <a:rPr lang="en-US" sz="1050" b="1" strike="sngStrike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B</a:t>
                      </a:r>
                    </a:p>
                    <a:p>
                      <a:r>
                        <a:rPr lang="en-US" sz="1050" b="1" strike="sngStrike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 BC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__SOME_COMP__ @ “Vzorcna”</a:t>
                      </a:r>
                      <a:b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A,(0C23H)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RLCA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RLCA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04H</a:t>
                      </a:r>
                    </a:p>
                    <a:p>
                      <a:r>
                        <a:rPr lang="en-US" sz="1050" b="1" u="none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01H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33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321D9D-9BDF-4616-A2FA-5608F45DF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38673"/>
              </p:ext>
            </p:extLst>
          </p:nvPr>
        </p:nvGraphicFramePr>
        <p:xfrm>
          <a:off x="2032000" y="5386070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293033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91390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05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IVT init @ ROM</a:t>
                      </a:r>
                      <a:br>
                        <a:rPr lang="pt-BR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HL,02E8H </a:t>
                      </a:r>
                    </a:p>
                    <a:p>
                      <a:r>
                        <a:rPr lang="pt-BR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A,L</a:t>
                      </a:r>
                    </a:p>
                    <a:p>
                      <a:r>
                        <a:rPr lang="pt-BR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 (0E8H),A</a:t>
                      </a:r>
                    </a:p>
                    <a:p>
                      <a:r>
                        <a:rPr lang="pt-BR" sz="1050" b="1" kern="120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 (0C8H),A</a:t>
                      </a:r>
                    </a:p>
                    <a:p>
                      <a:r>
                        <a:rPr lang="pt-BR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A,H</a:t>
                      </a:r>
                    </a:p>
                    <a:p>
                      <a:r>
                        <a:rPr lang="pt-BR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I,A</a:t>
                      </a:r>
                    </a:p>
                    <a:p>
                      <a:r>
                        <a:rPr lang="pt-BR" sz="105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endParaRPr lang="en-US" sz="1050" b="1" i="0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i="1" kern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IVT init @ “Vzorcna”</a:t>
                      </a:r>
                      <a:b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HL,0B64H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A,L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 (0E8H),A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A,H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 I,A</a:t>
                      </a:r>
                    </a:p>
                    <a:p>
                      <a:r>
                        <a:rPr lang="en-US" sz="10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91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9B10-6A0A-4200-B2BE-ED3FA698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C8D5A-A3FB-48F8-BA61-34CAFB53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Partner (1983)</a:t>
            </a:r>
          </a:p>
          <a:p>
            <a:pPr lvl="1">
              <a:lnSpc>
                <a:spcPct val="120000"/>
              </a:lnSpc>
            </a:pPr>
            <a:r>
              <a:rPr lang="en-US"/>
              <a:t>No graphics</a:t>
            </a:r>
          </a:p>
          <a:p>
            <a:pPr lvl="1">
              <a:lnSpc>
                <a:spcPct val="120000"/>
              </a:lnSpc>
            </a:pPr>
            <a:r>
              <a:rPr lang="en-US"/>
              <a:t>Let’s call it “Early” Partner</a:t>
            </a:r>
          </a:p>
          <a:p>
            <a:pPr>
              <a:lnSpc>
                <a:spcPct val="120000"/>
              </a:lnSpc>
            </a:pPr>
            <a:r>
              <a:rPr lang="en-US"/>
              <a:t>Partner “G” (1987?)</a:t>
            </a:r>
          </a:p>
          <a:p>
            <a:pPr lvl="1">
              <a:lnSpc>
                <a:spcPct val="120000"/>
              </a:lnSpc>
            </a:pPr>
            <a:r>
              <a:rPr lang="en-US"/>
              <a:t>WFG (Winchester [HDD] + Floppy + Graphics)</a:t>
            </a:r>
          </a:p>
          <a:p>
            <a:pPr lvl="1">
              <a:lnSpc>
                <a:spcPct val="120000"/>
              </a:lnSpc>
            </a:pPr>
            <a:r>
              <a:rPr lang="en-US"/>
              <a:t>1FG (1 Floppy + Graphics) </a:t>
            </a:r>
            <a:r>
              <a:rPr lang="en-US">
                <a:sym typeface="Wingdings" panose="05000000000000000000" pitchFamily="2" charset="2"/>
              </a:rPr>
              <a:t> OUR MACHINE</a:t>
            </a:r>
            <a:endParaRPr lang="en-US"/>
          </a:p>
          <a:p>
            <a:pPr lvl="1">
              <a:lnSpc>
                <a:spcPct val="120000"/>
              </a:lnSpc>
            </a:pPr>
            <a:r>
              <a:rPr lang="en-US"/>
              <a:t>2FG (2 Floppies + Graphics)</a:t>
            </a:r>
          </a:p>
        </p:txBody>
      </p:sp>
    </p:spTree>
    <p:extLst>
      <p:ext uri="{BB962C8B-B14F-4D97-AF65-F5344CB8AC3E}">
        <p14:creationId xmlns:p14="http://schemas.microsoft.com/office/powerpoint/2010/main" val="22603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AFFE-DA41-4C44-811C-E7824628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</a:t>
            </a:r>
            <a:r>
              <a:rPr lang="sl-SI"/>
              <a:t>!</a:t>
            </a:r>
            <a:r>
              <a:rPr lang="en-US"/>
              <a:t> … Yes, this is all there is to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8EDA0-7D0D-4C22-ABB0-F554F24B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Base image is ‘Vzorcna' with CPM3.</a:t>
            </a:r>
            <a:r>
              <a:rPr lang="sl-SI" sz="700">
                <a:solidFill>
                  <a:srgbClr val="008000"/>
                </a:solidFill>
                <a:latin typeface="Lucida Console" panose="020B0609040504020204" pitchFamily="49" charset="0"/>
              </a:rPr>
              <a:t>GSR instead of the original CPM3.SYS (but still called CPM3.SYS)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Base image requires the following changes: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700">
                <a:solidFill>
                  <a:srgbClr val="008000"/>
                </a:solidFill>
                <a:latin typeface="Lucida Console" panose="020B0609040504020204" pitchFamily="49" charset="0"/>
              </a:rPr>
              <a:t>; * BIOS13 JUMP: 1920 | 0B27 C3 E3 0B | L0053: JP L0163</a:t>
            </a:r>
            <a:endParaRPr lang="pt-BR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  A27H CHANGE TO C3 9A 0A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* CALL TO __SOME_COMP__ #1: 3097 | 109A CD C0 10 | CALL L0196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  F9AH CHANGE TO CD 92 0A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* CALL TO __SOME_COMP__ #2: 3123 | 10CD CD C0 10 | CALL L0196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  FCDH CHANGE TO CD 92 0A</a:t>
            </a:r>
            <a:endParaRPr lang="sl-SI" sz="700">
              <a:solidFill>
                <a:srgbClr val="008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* The following code needs to be inserted at 990H: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LoaderBIOS13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EQU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BE3H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ORG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A90H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IVT needs to be at an address where the low 3 bits are 0 (see http://www.z80.info/zip/z80ctc.pdf)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IVT: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DW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10FCH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---------------------------------------------------------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__SOME_COMP__: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LD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A,(0C23H)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RLCA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RLCA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AND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04H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    RET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8000"/>
                </a:solidFill>
                <a:latin typeface="Lucida Console" panose="020B0609040504020204" pitchFamily="49" charset="0"/>
              </a:rPr>
              <a:t>; ---------------------------------------------------------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BIOS13: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LD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HL,IVT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LD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A,L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OUT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(0E8H),A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OUT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(0C8H),A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LD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A,H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LD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I,A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EI</a:t>
            </a:r>
            <a:endParaRPr lang="en-US" sz="7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700">
                <a:solidFill>
                  <a:srgbClr val="0000FA"/>
                </a:solidFill>
                <a:latin typeface="Lucida Console" panose="020B0609040504020204" pitchFamily="49" charset="0"/>
              </a:rPr>
              <a:t>JP</a:t>
            </a:r>
            <a:r>
              <a:rPr lang="en-US" sz="700">
                <a:solidFill>
                  <a:srgbClr val="000000"/>
                </a:solidFill>
                <a:latin typeface="Lucida Console" panose="020B0609040504020204" pitchFamily="49" charset="0"/>
              </a:rPr>
              <a:t> LoaderBIOS13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57A152-349B-4AB2-A50F-51D1026CCE42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60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Take the “Early” boot-up disk image and replace CPM3.SYS with CPM3.GSR from WFG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Replace the jump to BIOS 13 with a jump to the new function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Replace the calls to __SOME_COMP__ with calls to the new function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Insert the new code</a:t>
            </a:r>
          </a:p>
        </p:txBody>
      </p:sp>
    </p:spTree>
    <p:extLst>
      <p:ext uri="{BB962C8B-B14F-4D97-AF65-F5344CB8AC3E}">
        <p14:creationId xmlns:p14="http://schemas.microsoft.com/office/powerpoint/2010/main" val="18474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F9FB48-5C75-4447-9A2E-059E6043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312"/>
            <a:ext cx="3933825" cy="4905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6EF8A-7066-4367-B121-9FE3CC4D2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322976"/>
            <a:ext cx="8282731" cy="62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8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A8C0-504C-429A-A457-C89BF08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Available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0000D5-3F50-4CED-9D73-37FD4BACC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025511"/>
              </p:ext>
            </p:extLst>
          </p:nvPr>
        </p:nvGraphicFramePr>
        <p:xfrm>
          <a:off x="838200" y="1825625"/>
          <a:ext cx="10515600" cy="42255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03629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71540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101895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289101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22094847"/>
                    </a:ext>
                  </a:extLst>
                </a:gridCol>
              </a:tblGrid>
              <a:tr h="704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“Early”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1FG (OURS)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WFG (EMU)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(2FG)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832011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963521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Floppy – Loader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31440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Floppy – CP/M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296974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HDD – Loader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337137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HDD – CP/M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70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35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A8C0-504C-429A-A457-C89BF08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Available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0000D5-3F50-4CED-9D73-37FD4BACC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260061"/>
              </p:ext>
            </p:extLst>
          </p:nvPr>
        </p:nvGraphicFramePr>
        <p:xfrm>
          <a:off x="838200" y="1825625"/>
          <a:ext cx="10515600" cy="42255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03629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71540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101895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289101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22094847"/>
                    </a:ext>
                  </a:extLst>
                </a:gridCol>
              </a:tblGrid>
              <a:tr h="704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“Early”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1FG (OURS)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WFG (EMU)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(2FG)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832011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963521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Floppy – Loader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 NEED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31440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Floppy – CP/M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 NEED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296974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HDD – Loader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337137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HDD – CP/M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70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61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A8C0-504C-429A-A457-C89BF08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Attempt #1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0000D5-3F50-4CED-9D73-37FD4BACC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70682"/>
              </p:ext>
            </p:extLst>
          </p:nvPr>
        </p:nvGraphicFramePr>
        <p:xfrm>
          <a:off x="838200" y="1825625"/>
          <a:ext cx="10515600" cy="42255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03629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71540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101895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289101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22094847"/>
                    </a:ext>
                  </a:extLst>
                </a:gridCol>
              </a:tblGrid>
              <a:tr h="704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“Early”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1FG (OURS)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WFG (EMU)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(2FG)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832011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963521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Floppy – Loader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“Early”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31440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Floppy – CP/M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“Early”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296974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HDD – Loader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337137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HDD – CP/M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70163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8595FC-899C-4110-9868-3ED0556B46FE}"/>
              </a:ext>
            </a:extLst>
          </p:cNvPr>
          <p:cNvCxnSpPr/>
          <p:nvPr/>
        </p:nvCxnSpPr>
        <p:spPr>
          <a:xfrm>
            <a:off x="4356847" y="3593054"/>
            <a:ext cx="13016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3567B4-4F40-4295-9B55-45C8D80C46F3}"/>
              </a:ext>
            </a:extLst>
          </p:cNvPr>
          <p:cNvCxnSpPr/>
          <p:nvPr/>
        </p:nvCxnSpPr>
        <p:spPr>
          <a:xfrm>
            <a:off x="4356847" y="4281543"/>
            <a:ext cx="13016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715E-D93A-4170-AA96-A8EC8A03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Attempt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EDFB9-60D2-43C1-A6BB-80ED6C8D7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Take the boot-up floppy for the “Early” Partner</a:t>
            </a:r>
          </a:p>
          <a:p>
            <a:pPr>
              <a:lnSpc>
                <a:spcPct val="120000"/>
              </a:lnSpc>
            </a:pPr>
            <a:r>
              <a:rPr lang="en-US"/>
              <a:t>Try to boot up our IDP 1FG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FAIL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Try to boot up the emulator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38678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A8C0-504C-429A-A457-C89BF08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Attempt #2 (Better)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0000D5-3F50-4CED-9D73-37FD4BACC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21304"/>
              </p:ext>
            </p:extLst>
          </p:nvPr>
        </p:nvGraphicFramePr>
        <p:xfrm>
          <a:off x="838200" y="1825625"/>
          <a:ext cx="10515600" cy="42255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03629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71540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101895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289101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22094847"/>
                    </a:ext>
                  </a:extLst>
                </a:gridCol>
              </a:tblGrid>
              <a:tr h="704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“Early”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1FG (OURS)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WFG (EMU)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(2FG)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832011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963521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Floppy – Loader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“Early”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31440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Floppy – CP/M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WFG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296974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HDD – Loader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337137"/>
                  </a:ext>
                </a:extLst>
              </a:tr>
              <a:tr h="704259">
                <a:tc>
                  <a:txBody>
                    <a:bodyPr/>
                    <a:lstStyle/>
                    <a:p>
                      <a:r>
                        <a:rPr lang="en-US"/>
                        <a:t>HDD – CP/M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70163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8595FC-899C-4110-9868-3ED0556B46FE}"/>
              </a:ext>
            </a:extLst>
          </p:cNvPr>
          <p:cNvCxnSpPr/>
          <p:nvPr/>
        </p:nvCxnSpPr>
        <p:spPr>
          <a:xfrm>
            <a:off x="4356847" y="3593054"/>
            <a:ext cx="13016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3567B4-4F40-4295-9B55-45C8D80C46F3}"/>
              </a:ext>
            </a:extLst>
          </p:cNvPr>
          <p:cNvCxnSpPr/>
          <p:nvPr/>
        </p:nvCxnSpPr>
        <p:spPr>
          <a:xfrm>
            <a:off x="6465346" y="4281543"/>
            <a:ext cx="130167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715E-D93A-4170-AA96-A8EC8A03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Attempt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EDFB9-60D2-43C1-A6BB-80ED6C8D7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Create a boot-up floppy from the “Early” Loader and WFG’s “Floppy CP/M”</a:t>
            </a:r>
          </a:p>
          <a:p>
            <a:pPr>
              <a:lnSpc>
                <a:spcPct val="120000"/>
              </a:lnSpc>
            </a:pPr>
            <a:r>
              <a:rPr lang="en-US"/>
              <a:t>Try to boot up our IDP 1FG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120000"/>
              </a:lnSpc>
            </a:pPr>
            <a:r>
              <a:rPr lang="en-US"/>
              <a:t>Try to boot up the emulator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>
                <a:solidFill>
                  <a:srgbClr val="00B050"/>
                </a:solidFill>
              </a:rPr>
              <a:t>	SUCCESS (…WHAT?!)</a:t>
            </a:r>
          </a:p>
        </p:txBody>
      </p:sp>
    </p:spTree>
    <p:extLst>
      <p:ext uri="{BB962C8B-B14F-4D97-AF65-F5344CB8AC3E}">
        <p14:creationId xmlns:p14="http://schemas.microsoft.com/office/powerpoint/2010/main" val="6140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534205A-5F82-4007-9958-FF781907E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00979"/>
              </p:ext>
            </p:extLst>
          </p:nvPr>
        </p:nvGraphicFramePr>
        <p:xfrm>
          <a:off x="3798207" y="2335152"/>
          <a:ext cx="508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5079240" imgH="5079240" progId="">
                  <p:embed/>
                </p:oleObj>
              </mc:Choice>
              <mc:Fallback>
                <p:oleObj r:id="rId3" imgW="5079240" imgH="5079240" progId="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2F82984-989B-4055-970E-86C74ECAB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8207" y="2335152"/>
                        <a:ext cx="5080000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28AB90-CCE0-4E32-B6A4-63234C44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It / Doesn’t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64C7-615C-46E0-A231-4C3D4BEB3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Can the ROM on our 1FG read a floppy disk … and run a program?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B126DE-4A51-4A31-80C8-C4B5EE0DFE4B}"/>
              </a:ext>
            </a:extLst>
          </p:cNvPr>
          <p:cNvGrpSpPr/>
          <p:nvPr/>
        </p:nvGrpSpPr>
        <p:grpSpPr>
          <a:xfrm>
            <a:off x="3542226" y="2946041"/>
            <a:ext cx="5074439" cy="3221373"/>
            <a:chOff x="3542226" y="3348713"/>
            <a:chExt cx="5074439" cy="32213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85C26B-2791-4388-B69A-D33A05CB4AFA}"/>
                </a:ext>
              </a:extLst>
            </p:cNvPr>
            <p:cNvSpPr/>
            <p:nvPr/>
          </p:nvSpPr>
          <p:spPr>
            <a:xfrm>
              <a:off x="3542226" y="3348713"/>
              <a:ext cx="1090569" cy="9647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ROM</a:t>
              </a:r>
            </a:p>
            <a:p>
              <a:pPr algn="ctr"/>
              <a:r>
                <a:rPr lang="en-US"/>
                <a:t>code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748729-21CB-4825-91B5-D14E171385E8}"/>
                </a:ext>
              </a:extLst>
            </p:cNvPr>
            <p:cNvSpPr/>
            <p:nvPr/>
          </p:nvSpPr>
          <p:spPr>
            <a:xfrm>
              <a:off x="4983735" y="4477032"/>
              <a:ext cx="1090569" cy="9647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Loader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0F0DDF-F165-4734-8A84-425F6D2A191D}"/>
                </a:ext>
              </a:extLst>
            </p:cNvPr>
            <p:cNvSpPr/>
            <p:nvPr/>
          </p:nvSpPr>
          <p:spPr>
            <a:xfrm>
              <a:off x="6425243" y="5605352"/>
              <a:ext cx="1090569" cy="9647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CP/M</a:t>
              </a:r>
              <a:br>
                <a:rPr lang="en-US"/>
              </a:br>
              <a:r>
                <a:rPr lang="en-US"/>
                <a:t>(OS)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7662C113-C1B6-4B90-B4A4-936CDB1D8431}"/>
                </a:ext>
              </a:extLst>
            </p:cNvPr>
            <p:cNvCxnSpPr>
              <a:cxnSpLocks/>
              <a:stCxn id="4" idx="3"/>
              <a:endCxn id="5" idx="0"/>
            </p:cNvCxnSpPr>
            <p:nvPr/>
          </p:nvCxnSpPr>
          <p:spPr>
            <a:xfrm>
              <a:off x="4632795" y="3831080"/>
              <a:ext cx="896225" cy="645952"/>
            </a:xfrm>
            <a:prstGeom prst="curved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1DAF7CCB-6973-4E2D-897C-84EE0E8B0C3A}"/>
                </a:ext>
              </a:extLst>
            </p:cNvPr>
            <p:cNvCxnSpPr>
              <a:cxnSpLocks/>
              <a:stCxn id="5" idx="3"/>
              <a:endCxn id="6" idx="0"/>
            </p:cNvCxnSpPr>
            <p:nvPr/>
          </p:nvCxnSpPr>
          <p:spPr>
            <a:xfrm>
              <a:off x="6074304" y="4959399"/>
              <a:ext cx="896224" cy="645953"/>
            </a:xfrm>
            <a:prstGeom prst="curved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EA7A64-9641-4284-A13D-8C02A8D6DA2D}"/>
                </a:ext>
              </a:extLst>
            </p:cNvPr>
            <p:cNvSpPr txBox="1"/>
            <p:nvPr/>
          </p:nvSpPr>
          <p:spPr>
            <a:xfrm>
              <a:off x="4962138" y="3646413"/>
              <a:ext cx="3654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Loads &amp; runs </a:t>
              </a:r>
              <a:r>
                <a:rPr lang="en-US">
                  <a:sym typeface="Wingdings" panose="05000000000000000000" pitchFamily="2" charset="2"/>
                </a:rPr>
                <a:t> DOES THIS HAPPEN?</a:t>
              </a:r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3CA713-4156-405B-B823-F272E7DF995E}"/>
                </a:ext>
              </a:extLst>
            </p:cNvPr>
            <p:cNvSpPr txBox="1"/>
            <p:nvPr/>
          </p:nvSpPr>
          <p:spPr>
            <a:xfrm>
              <a:off x="6403646" y="4774733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Loads &amp; runs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7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4744</Words>
  <Application>Microsoft Office PowerPoint</Application>
  <PresentationFormat>Widescreen</PresentationFormat>
  <Paragraphs>508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Lucida Console</vt:lpstr>
      <vt:lpstr>Office Theme</vt:lpstr>
      <vt:lpstr>Partner Boot-Up Procedure </vt:lpstr>
      <vt:lpstr>Partner Versions</vt:lpstr>
      <vt:lpstr>Resources Available</vt:lpstr>
      <vt:lpstr>Resources Available</vt:lpstr>
      <vt:lpstr>Attempt #1</vt:lpstr>
      <vt:lpstr>Attempt #1</vt:lpstr>
      <vt:lpstr>Attempt #2 (Better)</vt:lpstr>
      <vt:lpstr>Attempt #2</vt:lpstr>
      <vt:lpstr>Why Does It / Doesn’t It Work?</vt:lpstr>
      <vt:lpstr>Why Does It / Doesn’t It Work?</vt:lpstr>
      <vt:lpstr>Why Does It / Doesn’t It Work?</vt:lpstr>
      <vt:lpstr>Now What?</vt:lpstr>
      <vt:lpstr>Dumping the ROM</vt:lpstr>
      <vt:lpstr>Dumping the ROM</vt:lpstr>
      <vt:lpstr>Dumping the ROM</vt:lpstr>
      <vt:lpstr>Dumping the ROM</vt:lpstr>
      <vt:lpstr>Dumping the ROM</vt:lpstr>
      <vt:lpstr>Diff ROM vs Loader </vt:lpstr>
      <vt:lpstr>Diff ROM vs Loader</vt:lpstr>
      <vt:lpstr>Finally! … Yes, this is all there is to it.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miha@sowalabs.com</dc:creator>
  <cp:lastModifiedBy>miha@sowalabs.com</cp:lastModifiedBy>
  <cp:revision>136</cp:revision>
  <dcterms:created xsi:type="dcterms:W3CDTF">2021-08-01T18:37:03Z</dcterms:created>
  <dcterms:modified xsi:type="dcterms:W3CDTF">2021-10-14T05:56:28Z</dcterms:modified>
</cp:coreProperties>
</file>